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3" r:id="rId3"/>
    <p:sldId id="260" r:id="rId4"/>
    <p:sldId id="261" r:id="rId5"/>
    <p:sldId id="269" r:id="rId6"/>
    <p:sldId id="270" r:id="rId7"/>
    <p:sldId id="264" r:id="rId8"/>
    <p:sldId id="265" r:id="rId9"/>
    <p:sldId id="274" r:id="rId10"/>
    <p:sldId id="266" r:id="rId11"/>
    <p:sldId id="275" r:id="rId12"/>
    <p:sldId id="276" r:id="rId13"/>
    <p:sldId id="272" r:id="rId14"/>
    <p:sldId id="259" r:id="rId15"/>
    <p:sldId id="277" r:id="rId16"/>
    <p:sldId id="271" r:id="rId17"/>
    <p:sldId id="278" r:id="rId18"/>
    <p:sldId id="279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2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0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1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7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4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1025"/>
            <a:ext cx="6858000" cy="2387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Building Human Resources Competency in </a:t>
            </a:r>
            <a:r>
              <a:rPr lang="id-ID" sz="4000" b="1" dirty="0" smtClean="0"/>
              <a:t>Logistics </a:t>
            </a:r>
            <a:r>
              <a:rPr lang="en-US" sz="4000" b="1" dirty="0" smtClean="0"/>
              <a:t>Poultry Industry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5364479"/>
            <a:ext cx="8318500" cy="1096899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Prepared &amp; </a:t>
            </a:r>
            <a:r>
              <a:rPr lang="en-US" dirty="0" smtClean="0"/>
              <a:t>Shared by Yunus Triyonggo,</a:t>
            </a:r>
            <a:r>
              <a:rPr lang="id-ID" dirty="0" smtClean="0"/>
              <a:t> PhD., CAHRI</a:t>
            </a:r>
            <a:r>
              <a:rPr lang="en-US" dirty="0" smtClean="0"/>
              <a:t>. (HR </a:t>
            </a:r>
            <a:r>
              <a:rPr lang="id-ID" dirty="0" smtClean="0"/>
              <a:t>Director PT Sierad Produce, Tbk.</a:t>
            </a:r>
            <a:r>
              <a:rPr lang="en-US" dirty="0" smtClean="0"/>
              <a:t>)</a:t>
            </a:r>
          </a:p>
          <a:p>
            <a:r>
              <a:rPr lang="id-ID" dirty="0" smtClean="0"/>
              <a:t>Forum Logistik Peternakan Indonesia (FLPI) Workshop</a:t>
            </a:r>
          </a:p>
          <a:p>
            <a:r>
              <a:rPr lang="id-ID" dirty="0" smtClean="0"/>
              <a:t>Puslitbangnak-Bogor</a:t>
            </a:r>
            <a:r>
              <a:rPr lang="id-ID" dirty="0" smtClean="0"/>
              <a:t>, 13 </a:t>
            </a:r>
            <a:r>
              <a:rPr lang="id-ID" dirty="0" smtClean="0"/>
              <a:t>April </a:t>
            </a:r>
            <a:r>
              <a:rPr lang="en-US" dirty="0" smtClean="0"/>
              <a:t>201</a:t>
            </a:r>
            <a:r>
              <a:rPr lang="id-ID" dirty="0" smtClean="0"/>
              <a:t>8</a:t>
            </a:r>
            <a:endParaRPr lang="en-US" dirty="0" smtClean="0"/>
          </a:p>
        </p:txBody>
      </p:sp>
      <p:pic>
        <p:nvPicPr>
          <p:cNvPr id="1026" name="Picture 2" descr="Hasil gambar untuk poultry transportation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983"/>
            <a:ext cx="9355750" cy="349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355" y="2730321"/>
            <a:ext cx="730250" cy="1159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6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Key Logistics Activities in Poultry Industry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Transportation Egg from Breeding Farm to Hatchery</a:t>
            </a:r>
          </a:p>
          <a:p>
            <a:r>
              <a:rPr lang="id-ID" dirty="0" smtClean="0"/>
              <a:t>Transportation DOC from Hatchery to Commercial Farm</a:t>
            </a:r>
          </a:p>
          <a:p>
            <a:r>
              <a:rPr lang="id-ID" dirty="0" smtClean="0"/>
              <a:t>Transportation Live Bird from Commercial Farm to Slaughterhouse</a:t>
            </a:r>
          </a:p>
          <a:p>
            <a:r>
              <a:rPr lang="id-ID" dirty="0" smtClean="0"/>
              <a:t>Transportation Dressed Chicken from SH to Customers</a:t>
            </a:r>
          </a:p>
          <a:p>
            <a:r>
              <a:rPr lang="id-ID" dirty="0" smtClean="0"/>
              <a:t>Cold Storage Dressed Chicken </a:t>
            </a:r>
          </a:p>
          <a:p>
            <a:r>
              <a:rPr lang="id-ID" dirty="0" smtClean="0"/>
              <a:t>Transportation Nugget, etc. from Warehouses to Distributors/ Agents</a:t>
            </a:r>
          </a:p>
          <a:p>
            <a:r>
              <a:rPr lang="id-ID" dirty="0" smtClean="0"/>
              <a:t>Further processed foods warehousing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50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Logistics KPIs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Parameter </a:t>
            </a:r>
            <a:r>
              <a:rPr lang="id-ID" sz="2400" dirty="0"/>
              <a:t>logistics </a:t>
            </a:r>
            <a:r>
              <a:rPr lang="id-ID" sz="2400" dirty="0" smtClean="0"/>
              <a:t>yang dipergunakan pada umumnya antara lain:</a:t>
            </a:r>
          </a:p>
          <a:p>
            <a:pPr marL="0" indent="0">
              <a:buNone/>
            </a:pPr>
            <a:r>
              <a:rPr lang="id-ID" sz="2400" dirty="0" smtClean="0"/>
              <a:t>1. Service level: </a:t>
            </a:r>
          </a:p>
          <a:p>
            <a:pPr lvl="1"/>
            <a:r>
              <a:rPr lang="id-ID" sz="2000" dirty="0" smtClean="0"/>
              <a:t>Casefill</a:t>
            </a:r>
            <a:r>
              <a:rPr lang="id-ID" sz="2000" dirty="0"/>
              <a:t>, </a:t>
            </a:r>
            <a:endParaRPr lang="id-ID" sz="2000" dirty="0" smtClean="0"/>
          </a:p>
          <a:p>
            <a:pPr lvl="1"/>
            <a:r>
              <a:rPr lang="id-ID" sz="2000" dirty="0" smtClean="0"/>
              <a:t>CCFOT (Casefill </a:t>
            </a:r>
            <a:r>
              <a:rPr lang="id-ID" sz="2000" dirty="0"/>
              <a:t>On </a:t>
            </a:r>
            <a:r>
              <a:rPr lang="id-ID" sz="2000" dirty="0" smtClean="0"/>
              <a:t>Time), </a:t>
            </a:r>
          </a:p>
          <a:p>
            <a:pPr lvl="1"/>
            <a:r>
              <a:rPr lang="id-ID" sz="2000" dirty="0" smtClean="0"/>
              <a:t>OTIF (On </a:t>
            </a:r>
            <a:r>
              <a:rPr lang="id-ID" sz="2000" dirty="0"/>
              <a:t>time In </a:t>
            </a:r>
            <a:r>
              <a:rPr lang="id-ID" sz="2000" dirty="0" smtClean="0"/>
              <a:t>Full), atau</a:t>
            </a:r>
          </a:p>
          <a:p>
            <a:pPr lvl="1"/>
            <a:r>
              <a:rPr lang="id-ID" sz="2000" dirty="0" smtClean="0"/>
              <a:t>DIFOT </a:t>
            </a:r>
            <a:r>
              <a:rPr lang="id-ID" sz="2000" dirty="0"/>
              <a:t>( Delivery In Full On Time </a:t>
            </a:r>
            <a:r>
              <a:rPr lang="id-ID" sz="2000" dirty="0" smtClean="0"/>
              <a:t>).</a:t>
            </a:r>
          </a:p>
          <a:p>
            <a:pPr marL="0" indent="0">
              <a:buNone/>
            </a:pPr>
            <a:r>
              <a:rPr lang="id-ID" sz="2400" dirty="0" smtClean="0"/>
              <a:t>2. Cost</a:t>
            </a:r>
            <a:endParaRPr lang="id-ID" sz="2400" dirty="0"/>
          </a:p>
          <a:p>
            <a:pPr lvl="1"/>
            <a:endParaRPr lang="id-ID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66468"/>
              </p:ext>
            </p:extLst>
          </p:nvPr>
        </p:nvGraphicFramePr>
        <p:xfrm>
          <a:off x="4663860" y="3850783"/>
          <a:ext cx="4480140" cy="300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Bitmap Image" r:id="rId3" imgW="4867200" imgH="3267000" progId="Paint.Picture">
                  <p:embed/>
                </p:oleObj>
              </mc:Choice>
              <mc:Fallback>
                <p:oleObj name="Bitmap Image" r:id="rId3" imgW="4867200" imgH="3267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3860" y="3850783"/>
                        <a:ext cx="4480140" cy="3007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4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Logistics Components 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ORDER </a:t>
            </a:r>
            <a:r>
              <a:rPr lang="id-ID" sz="2400" dirty="0"/>
              <a:t>PROCESSING</a:t>
            </a:r>
          </a:p>
          <a:p>
            <a:r>
              <a:rPr lang="id-ID" sz="2400" dirty="0" smtClean="0"/>
              <a:t>INVENTORY</a:t>
            </a:r>
            <a:endParaRPr lang="id-ID" sz="2400" dirty="0"/>
          </a:p>
          <a:p>
            <a:r>
              <a:rPr lang="id-ID" sz="2400" dirty="0" smtClean="0"/>
              <a:t>WAREHOUSE</a:t>
            </a:r>
            <a:endParaRPr lang="id-ID" sz="2400" dirty="0"/>
          </a:p>
          <a:p>
            <a:r>
              <a:rPr lang="id-ID" sz="2400" dirty="0" smtClean="0"/>
              <a:t>TRANSPORTATION</a:t>
            </a:r>
            <a:endParaRPr lang="id-ID" sz="2400" dirty="0"/>
          </a:p>
          <a:p>
            <a:r>
              <a:rPr lang="id-ID" sz="2400" dirty="0" smtClean="0"/>
              <a:t>CUSTOMER </a:t>
            </a:r>
            <a:r>
              <a:rPr lang="id-ID" sz="2400" dirty="0"/>
              <a:t>SERVICE</a:t>
            </a:r>
          </a:p>
          <a:p>
            <a:r>
              <a:rPr lang="id-ID" sz="2400" dirty="0" smtClean="0"/>
              <a:t>EXPORT </a:t>
            </a:r>
            <a:r>
              <a:rPr lang="id-ID" sz="2400" dirty="0"/>
              <a:t>- IMPORT</a:t>
            </a:r>
            <a:endParaRPr lang="id-ID" sz="2400" dirty="0"/>
          </a:p>
        </p:txBody>
      </p:sp>
      <p:pic>
        <p:nvPicPr>
          <p:cNvPr id="1433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78" y="1825625"/>
            <a:ext cx="4779987" cy="44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Logistics Cost </a:t>
            </a:r>
            <a:endParaRPr lang="id-ID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628650" y="1690689"/>
            <a:ext cx="79873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92929"/>
                </a:solidFill>
                <a:latin typeface="Tahoma" panose="020B0604030504040204" pitchFamily="34" charset="0"/>
              </a:rPr>
              <a:t>Average cost and utility created by major </a:t>
            </a:r>
            <a:r>
              <a:rPr lang="en-US" b="1" dirty="0" smtClean="0">
                <a:solidFill>
                  <a:srgbClr val="292929"/>
                </a:solidFill>
                <a:latin typeface="Tahoma" panose="020B0604030504040204" pitchFamily="34" charset="0"/>
              </a:rPr>
              <a:t>corporate</a:t>
            </a:r>
            <a:r>
              <a:rPr lang="id-ID" b="1" dirty="0" smtClean="0">
                <a:solidFill>
                  <a:srgbClr val="292929"/>
                </a:solidFill>
                <a:latin typeface="Tahoma" panose="020B0604030504040204" pitchFamily="34" charset="0"/>
              </a:rPr>
              <a:t> functions</a:t>
            </a:r>
          </a:p>
          <a:p>
            <a:endParaRPr lang="id-ID" b="1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r>
              <a:rPr lang="id-ID" sz="2400" dirty="0">
                <a:solidFill>
                  <a:srgbClr val="292929"/>
                </a:solidFill>
                <a:latin typeface="Tahoma" panose="020B0604030504040204" pitchFamily="34" charset="0"/>
              </a:rPr>
              <a:t>6 % </a:t>
            </a:r>
            <a:r>
              <a:rPr lang="id-ID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	</a:t>
            </a:r>
            <a:r>
              <a:rPr lang="id-ID" dirty="0" smtClean="0">
                <a:solidFill>
                  <a:srgbClr val="292929"/>
                </a:solidFill>
                <a:latin typeface="Tahoma" panose="020B0604030504040204" pitchFamily="34" charset="0"/>
              </a:rPr>
              <a:t>Profit</a:t>
            </a:r>
            <a:endParaRPr lang="id-ID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r>
              <a:rPr lang="id-ID" sz="2400" dirty="0">
                <a:solidFill>
                  <a:srgbClr val="292929"/>
                </a:solidFill>
                <a:latin typeface="Tahoma" panose="020B0604030504040204" pitchFamily="34" charset="0"/>
              </a:rPr>
              <a:t>20 % </a:t>
            </a:r>
            <a:r>
              <a:rPr lang="id-ID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	</a:t>
            </a:r>
            <a:r>
              <a:rPr lang="id-ID" dirty="0" smtClean="0">
                <a:solidFill>
                  <a:srgbClr val="292929"/>
                </a:solidFill>
                <a:latin typeface="Tahoma" panose="020B0604030504040204" pitchFamily="34" charset="0"/>
              </a:rPr>
              <a:t>Logistics Cost </a:t>
            </a:r>
            <a:r>
              <a:rPr lang="id-ID" sz="2000" dirty="0" smtClean="0">
                <a:solidFill>
                  <a:srgbClr val="292929"/>
                </a:solidFill>
                <a:latin typeface="Tahoma" panose="020B0604030504040204" pitchFamily="34" charset="0"/>
              </a:rPr>
              <a:t>= </a:t>
            </a:r>
            <a:r>
              <a:rPr lang="id-ID" sz="2000" dirty="0">
                <a:solidFill>
                  <a:srgbClr val="292929"/>
                </a:solidFill>
                <a:latin typeface="Tahoma" panose="020B0604030504040204" pitchFamily="34" charset="0"/>
              </a:rPr>
              <a:t>time + place utility</a:t>
            </a:r>
          </a:p>
          <a:p>
            <a:r>
              <a:rPr lang="id-ID" sz="2400" dirty="0">
                <a:solidFill>
                  <a:srgbClr val="292929"/>
                </a:solidFill>
                <a:latin typeface="Tahoma" panose="020B0604030504040204" pitchFamily="34" charset="0"/>
              </a:rPr>
              <a:t>30 % </a:t>
            </a:r>
            <a:r>
              <a:rPr lang="id-ID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	</a:t>
            </a:r>
            <a:r>
              <a:rPr lang="id-ID" dirty="0" smtClean="0">
                <a:solidFill>
                  <a:srgbClr val="292929"/>
                </a:solidFill>
                <a:latin typeface="Tahoma" panose="020B0604030504040204" pitchFamily="34" charset="0"/>
              </a:rPr>
              <a:t>Marketing Cost </a:t>
            </a:r>
            <a:r>
              <a:rPr lang="id-ID" sz="2000" dirty="0">
                <a:solidFill>
                  <a:srgbClr val="292929"/>
                </a:solidFill>
                <a:latin typeface="Tahoma" panose="020B0604030504040204" pitchFamily="34" charset="0"/>
              </a:rPr>
              <a:t>= possession utility</a:t>
            </a:r>
          </a:p>
          <a:p>
            <a:r>
              <a:rPr lang="id-ID" sz="2400" dirty="0">
                <a:solidFill>
                  <a:srgbClr val="292929"/>
                </a:solidFill>
                <a:latin typeface="Tahoma" panose="020B0604030504040204" pitchFamily="34" charset="0"/>
              </a:rPr>
              <a:t>44 % </a:t>
            </a:r>
            <a:r>
              <a:rPr lang="id-ID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	</a:t>
            </a:r>
            <a:r>
              <a:rPr lang="id-ID" dirty="0" smtClean="0">
                <a:solidFill>
                  <a:srgbClr val="292929"/>
                </a:solidFill>
                <a:latin typeface="Tahoma" panose="020B0604030504040204" pitchFamily="34" charset="0"/>
              </a:rPr>
              <a:t>Manufacturing Cost </a:t>
            </a:r>
            <a:r>
              <a:rPr lang="id-ID" sz="2000" dirty="0">
                <a:solidFill>
                  <a:srgbClr val="292929"/>
                </a:solidFill>
                <a:latin typeface="Tahoma" panose="020B0604030504040204" pitchFamily="34" charset="0"/>
              </a:rPr>
              <a:t>= form utility</a:t>
            </a:r>
            <a:endParaRPr lang="id-ID" sz="2400" dirty="0"/>
          </a:p>
        </p:txBody>
      </p:sp>
      <p:pic>
        <p:nvPicPr>
          <p:cNvPr id="1024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68" y="3732430"/>
            <a:ext cx="4505530" cy="28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68" y="4043040"/>
            <a:ext cx="2449469" cy="24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8791" y="2559967"/>
            <a:ext cx="2376264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9000">
                <a:srgbClr val="00B050"/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Hatchery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42722" y="3270039"/>
            <a:ext cx="2376264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9000">
                <a:srgbClr val="00B050"/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Broiler Farm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5938" y="1709563"/>
            <a:ext cx="2376264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9000">
                <a:srgbClr val="00B050"/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Breeding Farm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84369" y="4066251"/>
            <a:ext cx="2376264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9000">
                <a:srgbClr val="00B050"/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Slaughter Housing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2957" y="5044243"/>
            <a:ext cx="2376264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9000">
                <a:srgbClr val="00B050"/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Further Processing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9688" y="4648199"/>
            <a:ext cx="2376264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9000">
                <a:srgbClr val="00B050"/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Feedmill</a:t>
            </a:r>
          </a:p>
        </p:txBody>
      </p:sp>
      <p:sp>
        <p:nvSpPr>
          <p:cNvPr id="10" name="Freeform 9"/>
          <p:cNvSpPr/>
          <p:nvPr/>
        </p:nvSpPr>
        <p:spPr>
          <a:xfrm>
            <a:off x="335679" y="2784077"/>
            <a:ext cx="571500" cy="1792288"/>
          </a:xfrm>
          <a:custGeom>
            <a:avLst/>
            <a:gdLst>
              <a:gd name="connsiteX0" fmla="*/ 570759 w 570759"/>
              <a:gd name="connsiteY0" fmla="*/ 1792297 h 1792297"/>
              <a:gd name="connsiteX1" fmla="*/ 915 w 570759"/>
              <a:gd name="connsiteY1" fmla="*/ 745376 h 1792297"/>
              <a:gd name="connsiteX2" fmla="*/ 438237 w 570759"/>
              <a:gd name="connsiteY2" fmla="*/ 69515 h 1792297"/>
              <a:gd name="connsiteX3" fmla="*/ 451489 w 570759"/>
              <a:gd name="connsiteY3" fmla="*/ 56263 h 17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759" h="1792297">
                <a:moveTo>
                  <a:pt x="570759" y="1792297"/>
                </a:moveTo>
                <a:cubicBezTo>
                  <a:pt x="296880" y="1412401"/>
                  <a:pt x="23002" y="1032506"/>
                  <a:pt x="915" y="745376"/>
                </a:cubicBezTo>
                <a:cubicBezTo>
                  <a:pt x="-21172" y="458246"/>
                  <a:pt x="363141" y="184367"/>
                  <a:pt x="438237" y="69515"/>
                </a:cubicBezTo>
                <a:cubicBezTo>
                  <a:pt x="513333" y="-45337"/>
                  <a:pt x="482411" y="5463"/>
                  <a:pt x="451489" y="56263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23229" y="4287440"/>
            <a:ext cx="719137" cy="1746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910625" y="2389709"/>
            <a:ext cx="576064" cy="432048"/>
          </a:xfrm>
          <a:prstGeom prst="rightArrow">
            <a:avLst/>
          </a:prstGeom>
          <a:solidFill>
            <a:srgbClr val="00B050"/>
          </a:solidFill>
          <a:ln>
            <a:solidFill>
              <a:srgbClr val="339933"/>
            </a:solidFill>
          </a:ln>
          <a:scene3d>
            <a:camera prst="isometricLeftDown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2621" y="3136031"/>
            <a:ext cx="576064" cy="432048"/>
          </a:xfrm>
          <a:prstGeom prst="rightArrow">
            <a:avLst/>
          </a:prstGeom>
          <a:solidFill>
            <a:srgbClr val="00B050"/>
          </a:solidFill>
          <a:ln>
            <a:solidFill>
              <a:srgbClr val="339933"/>
            </a:solidFill>
          </a:ln>
          <a:scene3d>
            <a:camera prst="isometricLeftDown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90066" y="3888624"/>
            <a:ext cx="576064" cy="432048"/>
          </a:xfrm>
          <a:prstGeom prst="rightArrow">
            <a:avLst/>
          </a:prstGeom>
          <a:solidFill>
            <a:srgbClr val="00B050"/>
          </a:solidFill>
          <a:ln>
            <a:solidFill>
              <a:srgbClr val="339933"/>
            </a:solidFill>
          </a:ln>
          <a:scene3d>
            <a:camera prst="isometricLeftDown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54916" y="4710684"/>
            <a:ext cx="576064" cy="432048"/>
          </a:xfrm>
          <a:prstGeom prst="rightArrow">
            <a:avLst/>
          </a:prstGeom>
          <a:solidFill>
            <a:srgbClr val="00B050"/>
          </a:solidFill>
          <a:ln>
            <a:solidFill>
              <a:srgbClr val="339933"/>
            </a:solidFill>
          </a:ln>
          <a:scene3d>
            <a:camera prst="isometricLeftDown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6" descr="G:\home\user\camera\IMG-20130314-02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91" y="5287565"/>
            <a:ext cx="17589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IMG-20130314-022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95" y="1870027"/>
            <a:ext cx="946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IMG-20130314-0225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79" y="2678508"/>
            <a:ext cx="1117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IMG-20130314-022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1" y="3098402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IMG-20130314-0226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91" y="5287565"/>
            <a:ext cx="15716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rp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92" y="2980053"/>
            <a:ext cx="14970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1396594" y="257026"/>
            <a:ext cx="6411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4400" b="1" dirty="0" smtClean="0">
                <a:latin typeface="+mj-lt"/>
              </a:rPr>
              <a:t>I</a:t>
            </a:r>
            <a:r>
              <a:rPr lang="en-US" altLang="en-US" sz="4400" b="1" dirty="0" err="1" smtClean="0">
                <a:latin typeface="+mj-lt"/>
              </a:rPr>
              <a:t>ntegrated</a:t>
            </a:r>
            <a:r>
              <a:rPr lang="en-US" altLang="en-US" sz="4400" b="1" dirty="0" smtClean="0">
                <a:latin typeface="+mj-lt"/>
              </a:rPr>
              <a:t> </a:t>
            </a:r>
            <a:r>
              <a:rPr lang="id-ID" altLang="en-US" sz="4400" b="1" dirty="0">
                <a:latin typeface="+mj-lt"/>
              </a:rPr>
              <a:t>P</a:t>
            </a:r>
            <a:r>
              <a:rPr lang="en-US" altLang="en-US" sz="4400" b="1" dirty="0" err="1" smtClean="0">
                <a:latin typeface="+mj-lt"/>
              </a:rPr>
              <a:t>oultry</a:t>
            </a:r>
            <a:r>
              <a:rPr lang="en-US" altLang="en-US" sz="4400" b="1" dirty="0" smtClean="0">
                <a:latin typeface="+mj-lt"/>
              </a:rPr>
              <a:t> </a:t>
            </a:r>
            <a:r>
              <a:rPr lang="id-ID" altLang="en-US" sz="4400" b="1" dirty="0">
                <a:latin typeface="+mj-lt"/>
              </a:rPr>
              <a:t>C</a:t>
            </a:r>
            <a:r>
              <a:rPr lang="en-US" altLang="en-US" sz="4400" b="1" dirty="0" err="1" smtClean="0">
                <a:latin typeface="+mj-lt"/>
              </a:rPr>
              <a:t>ompany</a:t>
            </a:r>
            <a:endParaRPr lang="en-US" altLang="en-US" sz="4400" b="1" dirty="0">
              <a:latin typeface="+mj-lt"/>
            </a:endParaRPr>
          </a:p>
        </p:txBody>
      </p:sp>
      <p:pic>
        <p:nvPicPr>
          <p:cNvPr id="4098" name="Picture 2" descr="Hasil gambar untuk nugg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58" y="5590008"/>
            <a:ext cx="2040926" cy="11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Poultry Logistics requirements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6762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smtClean="0"/>
              <a:t>Parameters: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a. </a:t>
            </a:r>
            <a:r>
              <a:rPr lang="id-ID" dirty="0" smtClean="0"/>
              <a:t>Egg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</a:t>
            </a:r>
            <a:r>
              <a:rPr lang="id-ID" dirty="0"/>
              <a:t>t</a:t>
            </a:r>
            <a:r>
              <a:rPr lang="id-ID" dirty="0" smtClean="0"/>
              <a:t>emperature 16 degree celcius, humidity </a:t>
            </a:r>
            <a:r>
              <a:rPr lang="id-ID" dirty="0"/>
              <a:t>75%</a:t>
            </a:r>
          </a:p>
          <a:p>
            <a:pPr marL="0" indent="0">
              <a:buNone/>
            </a:pPr>
            <a:r>
              <a:rPr lang="id-ID" dirty="0"/>
              <a:t>b. DOC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temperature 21c </a:t>
            </a:r>
            <a:r>
              <a:rPr lang="id-ID" dirty="0"/>
              <a:t>- 27c</a:t>
            </a:r>
          </a:p>
          <a:p>
            <a:pPr marL="0" indent="0">
              <a:buNone/>
            </a:pPr>
            <a:r>
              <a:rPr lang="id-ID" dirty="0"/>
              <a:t>c. </a:t>
            </a:r>
            <a:r>
              <a:rPr lang="id-ID" dirty="0" smtClean="0"/>
              <a:t>Live Bird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avoiding stress caused by too hot or too cold, need to check during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   delivery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d. Dressed chicken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frozen: </a:t>
            </a:r>
            <a:r>
              <a:rPr lang="id-ID" dirty="0"/>
              <a:t>minus </a:t>
            </a:r>
            <a:r>
              <a:rPr lang="id-ID" dirty="0" smtClean="0"/>
              <a:t>18 degree celcius </a:t>
            </a:r>
            <a:r>
              <a:rPr lang="id-ID" dirty="0"/>
              <a:t>&amp; </a:t>
            </a:r>
            <a:r>
              <a:rPr lang="id-ID" dirty="0" smtClean="0"/>
              <a:t>fresh</a:t>
            </a:r>
            <a:r>
              <a:rPr lang="id-ID" dirty="0"/>
              <a:t>: </a:t>
            </a:r>
            <a:r>
              <a:rPr lang="id-ID" dirty="0" smtClean="0"/>
              <a:t>(-) 2 – (+) 2 c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e. Nugget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</a:t>
            </a:r>
            <a:r>
              <a:rPr lang="id-ID" dirty="0"/>
              <a:t>minus </a:t>
            </a:r>
            <a:r>
              <a:rPr lang="id-ID" dirty="0" smtClean="0"/>
              <a:t>18 degree celcius</a:t>
            </a:r>
            <a:endParaRPr lang="id-ID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Logistics truck: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a. </a:t>
            </a:r>
            <a:r>
              <a:rPr lang="id-ID" dirty="0" smtClean="0"/>
              <a:t>Egg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closed truck with proper ventilation </a:t>
            </a:r>
            <a:r>
              <a:rPr lang="id-ID" dirty="0"/>
              <a:t>system</a:t>
            </a:r>
          </a:p>
          <a:p>
            <a:pPr marL="0" indent="0">
              <a:buNone/>
            </a:pPr>
            <a:r>
              <a:rPr lang="id-ID" dirty="0"/>
              <a:t>b. DOC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</a:t>
            </a:r>
            <a:r>
              <a:rPr lang="id-ID" dirty="0"/>
              <a:t>closed truck with proper ventilation system</a:t>
            </a:r>
          </a:p>
          <a:p>
            <a:pPr marL="0" indent="0">
              <a:buNone/>
            </a:pPr>
            <a:r>
              <a:rPr lang="id-ID" dirty="0"/>
              <a:t>c. </a:t>
            </a:r>
            <a:r>
              <a:rPr lang="id-ID" dirty="0" smtClean="0"/>
              <a:t>Live Bird </a:t>
            </a:r>
            <a:r>
              <a:rPr lang="id-ID" dirty="0" smtClean="0">
                <a:sym typeface="Wingdings" panose="05000000000000000000" pitchFamily="2" charset="2"/>
              </a:rPr>
              <a:t> open dry truck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d. Dressed chicken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refrigeration truck</a:t>
            </a:r>
            <a:r>
              <a:rPr lang="id-ID" dirty="0"/>
              <a:t> </a:t>
            </a:r>
          </a:p>
          <a:p>
            <a:pPr marL="0" indent="0">
              <a:buNone/>
            </a:pPr>
            <a:r>
              <a:rPr lang="id-ID" dirty="0" smtClean="0"/>
              <a:t>e. </a:t>
            </a:r>
            <a:r>
              <a:rPr lang="id-ID" dirty="0"/>
              <a:t>Nugget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refrigeration truck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92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8013" y="528013"/>
            <a:ext cx="8191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+mj-lt"/>
              </a:rPr>
              <a:t>What are Competencies?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ltGray">
          <a:xfrm>
            <a:off x="4873244" y="1888500"/>
            <a:ext cx="4159250" cy="1938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166688" indent="-166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en-GB" altLang="en-US" sz="2000" b="1" dirty="0">
                <a:solidFill>
                  <a:schemeClr val="bg1"/>
                </a:solidFill>
              </a:rPr>
              <a:t>What superior performers do more often, more completely and consistently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GB" altLang="en-US" sz="2000" b="1" dirty="0">
                <a:solidFill>
                  <a:schemeClr val="bg1"/>
                </a:solidFill>
              </a:rPr>
              <a:t>Observable behaviours that “make a difference”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The “how” side of performance</a:t>
            </a:r>
            <a:endParaRPr lang="en-GB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73244" y="1370975"/>
            <a:ext cx="4129087" cy="360363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61950" y="1605925"/>
            <a:ext cx="2914650" cy="111442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72727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233613" y="2921963"/>
            <a:ext cx="2432050" cy="111442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72727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BEHAVIORS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(actions)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78300" y="4188788"/>
            <a:ext cx="2432050" cy="111442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72727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OUTPUTS</a:t>
            </a:r>
            <a:endParaRPr lang="en-GB" altLang="en-US" sz="140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227763" y="5265113"/>
            <a:ext cx="2706687" cy="111442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72727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ORGANIZATION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054522">
            <a:off x="239713" y="3195013"/>
            <a:ext cx="1984375" cy="344487"/>
          </a:xfrm>
          <a:prstGeom prst="curvedUpArrow">
            <a:avLst>
              <a:gd name="adj1" fmla="val 51203"/>
              <a:gd name="adj2" fmla="val 211214"/>
              <a:gd name="adj3" fmla="val 4722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1959329">
            <a:off x="2251075" y="4568200"/>
            <a:ext cx="1976438" cy="342900"/>
          </a:xfrm>
          <a:prstGeom prst="curvedUpArrow">
            <a:avLst>
              <a:gd name="adj1" fmla="val 51235"/>
              <a:gd name="adj2" fmla="val 211343"/>
              <a:gd name="adj3" fmla="val 4722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03200" y="6076325"/>
            <a:ext cx="2351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Shannon &amp; Deng, 2008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1959329">
            <a:off x="4601968" y="5954508"/>
            <a:ext cx="1976438" cy="342900"/>
          </a:xfrm>
          <a:prstGeom prst="curvedUpArrow">
            <a:avLst>
              <a:gd name="adj1" fmla="val 51235"/>
              <a:gd name="adj2" fmla="val 211343"/>
              <a:gd name="adj3" fmla="val 4722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Job Titles involved in logistics delivery process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05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a</a:t>
            </a:r>
            <a:r>
              <a:rPr lang="id-ID" dirty="0"/>
              <a:t>. Adm. Sales / Create order</a:t>
            </a:r>
          </a:p>
          <a:p>
            <a:pPr marL="0" indent="0">
              <a:buNone/>
            </a:pPr>
            <a:r>
              <a:rPr lang="id-ID" dirty="0"/>
              <a:t>b. Adm. Gudang / proses order</a:t>
            </a:r>
          </a:p>
          <a:p>
            <a:pPr marL="0" indent="0">
              <a:buNone/>
            </a:pPr>
            <a:r>
              <a:rPr lang="id-ID" dirty="0"/>
              <a:t>c. Picker / Penyiapan order</a:t>
            </a:r>
          </a:p>
          <a:p>
            <a:pPr marL="0" indent="0">
              <a:buNone/>
            </a:pPr>
            <a:r>
              <a:rPr lang="id-ID" dirty="0"/>
              <a:t>d. Checker </a:t>
            </a:r>
          </a:p>
          <a:p>
            <a:pPr marL="0" indent="0">
              <a:buNone/>
            </a:pPr>
            <a:r>
              <a:rPr lang="id-ID" dirty="0"/>
              <a:t>e. Transport planner / Penyiapan kendaraan</a:t>
            </a:r>
          </a:p>
          <a:p>
            <a:pPr marL="0" indent="0">
              <a:buNone/>
            </a:pPr>
            <a:r>
              <a:rPr lang="id-ID" dirty="0"/>
              <a:t>d. </a:t>
            </a:r>
            <a:r>
              <a:rPr lang="id-ID" dirty="0" smtClean="0"/>
              <a:t>Driver</a:t>
            </a:r>
          </a:p>
          <a:p>
            <a:pPr marL="0" indent="0">
              <a:buNone/>
            </a:pPr>
            <a:r>
              <a:rPr lang="id-ID" dirty="0" smtClean="0"/>
              <a:t>e. Logistics Supervisor</a:t>
            </a:r>
          </a:p>
          <a:p>
            <a:pPr marL="0" indent="0">
              <a:buNone/>
            </a:pPr>
            <a:r>
              <a:rPr lang="id-ID" dirty="0" smtClean="0"/>
              <a:t>f. Logistics Manager</a:t>
            </a:r>
          </a:p>
          <a:p>
            <a:pPr marL="0" indent="0">
              <a:buNone/>
            </a:pPr>
            <a:r>
              <a:rPr lang="id-ID" dirty="0" smtClean="0"/>
              <a:t>g. Logistics Head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6386" name="Picture 2" descr="Hasil gambar untuk delivery truck d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20" y="3492411"/>
            <a:ext cx="5345344" cy="33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400" b="1" dirty="0" smtClean="0"/>
              <a:t>Competencies in Poultry Logistics 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Commodity/ product knowledge</a:t>
            </a:r>
          </a:p>
          <a:p>
            <a:pPr lvl="1"/>
            <a:r>
              <a:rPr lang="id-ID" dirty="0" smtClean="0"/>
              <a:t>Loss or damage in delivery process</a:t>
            </a:r>
          </a:p>
          <a:p>
            <a:pPr lvl="1"/>
            <a:r>
              <a:rPr lang="id-ID" dirty="0" smtClean="0"/>
              <a:t>Characteristics</a:t>
            </a:r>
          </a:p>
          <a:p>
            <a:r>
              <a:rPr lang="id-ID" dirty="0" smtClean="0"/>
              <a:t>Animal welfare knowledge</a:t>
            </a:r>
          </a:p>
          <a:p>
            <a:r>
              <a:rPr lang="id-ID" dirty="0" smtClean="0"/>
              <a:t>Skills on handling Poultry commodity/ product during delivery</a:t>
            </a:r>
          </a:p>
          <a:p>
            <a:r>
              <a:rPr lang="id-ID" dirty="0" smtClean="0"/>
              <a:t>Logistics Administration</a:t>
            </a:r>
          </a:p>
          <a:p>
            <a:r>
              <a:rPr lang="id-ID" dirty="0" smtClean="0"/>
              <a:t>Uptitude for technology</a:t>
            </a:r>
          </a:p>
          <a:p>
            <a:r>
              <a:rPr lang="id-ID" dirty="0" smtClean="0"/>
              <a:t>Customer focused</a:t>
            </a:r>
          </a:p>
          <a:p>
            <a:r>
              <a:rPr lang="id-ID" dirty="0" smtClean="0"/>
              <a:t>Logistics key performance indicators measurement</a:t>
            </a:r>
          </a:p>
          <a:p>
            <a:r>
              <a:rPr lang="id-ID" dirty="0" smtClean="0"/>
              <a:t>Accountability/ responsibility</a:t>
            </a:r>
          </a:p>
          <a:p>
            <a:r>
              <a:rPr lang="id-ID" dirty="0" smtClean="0"/>
              <a:t>Planning &amp; Organizing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78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2399"/>
            <a:ext cx="7886700" cy="652305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Competencies Mapping</a:t>
            </a:r>
            <a:endParaRPr lang="id-ID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76930"/>
              </p:ext>
            </p:extLst>
          </p:nvPr>
        </p:nvGraphicFramePr>
        <p:xfrm>
          <a:off x="193185" y="1236372"/>
          <a:ext cx="8757629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68"/>
                <a:gridCol w="1274097"/>
                <a:gridCol w="708880"/>
                <a:gridCol w="796148"/>
                <a:gridCol w="796148"/>
                <a:gridCol w="796148"/>
                <a:gridCol w="893981"/>
                <a:gridCol w="698315"/>
                <a:gridCol w="796148"/>
                <a:gridCol w="796148"/>
                <a:gridCol w="79614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Competency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Adm Sales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Adm Whse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Picker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Checker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Transport Planner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Driver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Logistics Spv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Logistics Mgr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Logistics Head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Product Knowledge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Animal welfare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Delivery handling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Logistics administration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Uptitute for technology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Customer focused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Logistics KPIs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Accountability/ responsbility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Planning &amp; Organizing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366" y="6156101"/>
            <a:ext cx="6181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1=Basic Appreciation, 2=Working Knowledge, 3=Fully Operational, 4=Leading Edge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6657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81912" y="318407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prstClr val="black"/>
                </a:solidFill>
              </a:rPr>
              <a:t>Yunus Triyonggo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81912" y="1259185"/>
            <a:ext cx="36140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S-1 </a:t>
            </a:r>
            <a:r>
              <a:rPr lang="en-US" alt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Teknologi</a:t>
            </a: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Industri</a:t>
            </a: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Pertanian</a:t>
            </a: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IPB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S-2 Magister Management UNDIP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S-3 </a:t>
            </a:r>
            <a:r>
              <a:rPr lang="en-US" alt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Sekolah</a:t>
            </a: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Bisnis</a:t>
            </a:r>
            <a:r>
              <a:rPr lang="en-US" alt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IPB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92138" y="2400222"/>
            <a:ext cx="7924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HR Trainee – Manager : PT Indofood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Sukses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Makmur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Tbk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(9 years)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Personnel &amp; GA Manager : PT HM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Sampoerna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Tbk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(1 year)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HRBP : PT Unilever Indonesia,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Tbk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(8 years)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VP HR : PT Nestle Indonesia (2 years)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Chief of Human Capital Development : PT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Sierad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Produce,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Tbk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(until now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Organisasi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Dewan </a:t>
            </a: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Pakar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PMSM 2016-2019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Pendiri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LSP MSDM Indonesia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Ketua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Umum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Indonesia Human Resources Institute (</a:t>
            </a: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IndHRI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Wakil </a:t>
            </a: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Komtap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Standarisasi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Kompetensi </a:t>
            </a: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Ketenagakerjaan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 Kadin </a:t>
            </a:r>
            <a:r>
              <a:rPr lang="en-US" altLang="en-US" sz="18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Pusat</a:t>
            </a:r>
            <a:endParaRPr lang="en-US" altLang="en-US" sz="18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18665" y="5757250"/>
            <a:ext cx="2896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Hobbies :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tenis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meja</a:t>
            </a:r>
            <a:r>
              <a:rPr lang="en-US" alt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jogging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5163"/>
            <a:ext cx="1828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3732213"/>
            <a:ext cx="12207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662782"/>
            <a:ext cx="1766888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asil gambar untuk tenis me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25" y="5580063"/>
            <a:ext cx="14986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asil gambar untuk competency based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2" y="503997"/>
            <a:ext cx="7886700" cy="44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asil gambar untuk 10-20-70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2" y="386654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400" b="1" dirty="0" smtClean="0"/>
              <a:t>Logistics Roles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“People do not buy </a:t>
            </a:r>
            <a:r>
              <a:rPr lang="en-US" sz="3200" b="1" dirty="0"/>
              <a:t>products,</a:t>
            </a:r>
          </a:p>
          <a:p>
            <a:pPr marL="0" indent="0">
              <a:buNone/>
            </a:pPr>
            <a:r>
              <a:rPr lang="pt-BR" sz="3200" dirty="0"/>
              <a:t>They buy </a:t>
            </a:r>
            <a:r>
              <a:rPr lang="pt-BR" sz="3200" b="1" dirty="0"/>
              <a:t>d e l i v e r e d </a:t>
            </a:r>
            <a:r>
              <a:rPr lang="pt-BR" sz="3200" dirty="0"/>
              <a:t>products.”</a:t>
            </a:r>
            <a:endParaRPr lang="id-ID" sz="3200" dirty="0"/>
          </a:p>
        </p:txBody>
      </p:sp>
      <p:pic>
        <p:nvPicPr>
          <p:cNvPr id="12290" name="Picture 2" descr="Hasil gambar untuk delivered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79" y="3225798"/>
            <a:ext cx="5905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1864" cy="68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Facts &amp; </a:t>
            </a:r>
            <a:r>
              <a:rPr lang="id-ID" sz="4400" b="1" dirty="0" smtClean="0"/>
              <a:t>Figures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47902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3.0</a:t>
            </a:r>
            <a:r>
              <a:rPr lang="id-ID" sz="2400" b="1" dirty="0" smtClean="0"/>
              <a:t> </a:t>
            </a:r>
            <a:r>
              <a:rPr lang="en-US" sz="2400" dirty="0" smtClean="0"/>
              <a:t>million </a:t>
            </a:r>
            <a:r>
              <a:rPr lang="en-US" sz="2400" dirty="0"/>
              <a:t>MT of broiler meat produce in 2016, 100% more than in 2006</a:t>
            </a:r>
          </a:p>
          <a:p>
            <a:r>
              <a:rPr lang="en-US" sz="2400" b="1" dirty="0"/>
              <a:t>100</a:t>
            </a:r>
            <a:r>
              <a:rPr lang="en-US" sz="2400" b="1" dirty="0" smtClean="0"/>
              <a:t>%</a:t>
            </a:r>
            <a:r>
              <a:rPr lang="id-ID" sz="2400" b="1" dirty="0" smtClean="0"/>
              <a:t> </a:t>
            </a:r>
            <a:r>
              <a:rPr lang="en-US" sz="2400" dirty="0" smtClean="0"/>
              <a:t>self-sufficient </a:t>
            </a:r>
            <a:r>
              <a:rPr lang="en-US" sz="2400" dirty="0"/>
              <a:t>in broiler meat and table egg.</a:t>
            </a:r>
          </a:p>
          <a:p>
            <a:r>
              <a:rPr lang="en-US" sz="2400" dirty="0"/>
              <a:t>Poultry </a:t>
            </a:r>
            <a:r>
              <a:rPr lang="en-US" sz="2400" dirty="0" smtClean="0"/>
              <a:t>Consumption:</a:t>
            </a:r>
            <a:r>
              <a:rPr lang="id-ID" sz="2400" dirty="0" smtClean="0"/>
              <a:t> </a:t>
            </a:r>
            <a:r>
              <a:rPr lang="en-US" sz="2400" dirty="0" smtClean="0"/>
              <a:t>Broiler Meat</a:t>
            </a:r>
            <a:r>
              <a:rPr lang="id-ID" sz="2400" dirty="0" smtClean="0"/>
              <a:t> </a:t>
            </a:r>
            <a:r>
              <a:rPr lang="id-ID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12 </a:t>
            </a:r>
            <a:r>
              <a:rPr lang="en-US" sz="2400" dirty="0"/>
              <a:t>kg/capita</a:t>
            </a:r>
          </a:p>
          <a:p>
            <a:r>
              <a:rPr lang="id-ID" sz="2400" dirty="0"/>
              <a:t>Egg : 150 </a:t>
            </a:r>
            <a:r>
              <a:rPr lang="id-ID" sz="2400" dirty="0" smtClean="0"/>
              <a:t>eggs/capita</a:t>
            </a:r>
            <a:endParaRPr lang="id-ID" sz="2400" dirty="0"/>
          </a:p>
          <a:p>
            <a:r>
              <a:rPr lang="en-US" sz="2400" b="1" dirty="0" smtClean="0"/>
              <a:t>3.2</a:t>
            </a:r>
            <a:r>
              <a:rPr lang="id-ID" sz="2400" b="1" dirty="0" smtClean="0"/>
              <a:t> </a:t>
            </a:r>
            <a:r>
              <a:rPr lang="en-US" sz="2400" dirty="0" smtClean="0"/>
              <a:t>billion </a:t>
            </a:r>
            <a:r>
              <a:rPr lang="en-US" sz="2400" dirty="0"/>
              <a:t>broiler docs produced in 2016, 100% more than 2006</a:t>
            </a:r>
          </a:p>
          <a:p>
            <a:pPr lvl="2"/>
            <a:endParaRPr lang="id-ID" sz="1400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 descr="http://3.imimg.com/data3/BR/IO/MY-11962427/42-large_default-broiler-chicken-15-kg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06" y="1027907"/>
            <a:ext cx="3090930" cy="3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21food.com/20110609/product/1306177857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65" y="4001294"/>
            <a:ext cx="3830735" cy="24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Facts &amp; </a:t>
            </a:r>
            <a:r>
              <a:rPr lang="id-ID" sz="4400" b="1" dirty="0" smtClean="0"/>
              <a:t>Figures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16.9 </a:t>
            </a:r>
            <a:r>
              <a:rPr lang="en-US" sz="2400" dirty="0" smtClean="0"/>
              <a:t>million </a:t>
            </a:r>
            <a:r>
              <a:rPr lang="en-US" sz="2400" dirty="0" err="1" smtClean="0"/>
              <a:t>tonnes</a:t>
            </a:r>
            <a:r>
              <a:rPr lang="id-ID" sz="2400" dirty="0" smtClean="0"/>
              <a:t> </a:t>
            </a:r>
            <a:r>
              <a:rPr lang="en-US" sz="2400" dirty="0" smtClean="0"/>
              <a:t>feed produced in 2016, 100% more than in 2006</a:t>
            </a:r>
            <a:endParaRPr lang="id-ID" sz="2400" dirty="0" smtClean="0"/>
          </a:p>
          <a:p>
            <a:pPr lvl="1"/>
            <a:r>
              <a:rPr lang="en-US" sz="2400" b="1" dirty="0" smtClean="0"/>
              <a:t>80%</a:t>
            </a:r>
            <a:r>
              <a:rPr lang="en-US" sz="2400" dirty="0" smtClean="0"/>
              <a:t> raw material are import</a:t>
            </a:r>
          </a:p>
          <a:p>
            <a:pPr lvl="1"/>
            <a:r>
              <a:rPr lang="en-US" sz="2400" b="1" dirty="0" smtClean="0"/>
              <a:t>4 </a:t>
            </a:r>
            <a:r>
              <a:rPr lang="en-US" sz="2400" dirty="0" smtClean="0"/>
              <a:t>million MT soy bean meal imported in 2016 (second largest soy bean meal importer in the world).</a:t>
            </a:r>
          </a:p>
          <a:p>
            <a:pPr lvl="1"/>
            <a:r>
              <a:rPr lang="en-US" sz="2400" b="1" dirty="0" smtClean="0"/>
              <a:t>1.2 </a:t>
            </a:r>
            <a:r>
              <a:rPr lang="en-US" sz="2400" dirty="0" smtClean="0"/>
              <a:t>million MT corn imported in 2015</a:t>
            </a:r>
          </a:p>
          <a:p>
            <a:pPr marL="0" indent="0">
              <a:buNone/>
            </a:pPr>
            <a:endParaRPr lang="id-ID" sz="2400" dirty="0"/>
          </a:p>
        </p:txBody>
      </p:sp>
      <p:pic>
        <p:nvPicPr>
          <p:cNvPr id="2050" name="Picture 2" descr="Hasil gambar untuk poultry f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01" y="4301544"/>
            <a:ext cx="2261036" cy="22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poultry f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5" y="4216240"/>
            <a:ext cx="3133547" cy="23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14" y="210580"/>
            <a:ext cx="8438078" cy="1325563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/>
              <a:t>Facts &amp; Figures</a:t>
            </a:r>
            <a:endParaRPr lang="id-ID" sz="4400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2" y="1690689"/>
            <a:ext cx="8996186" cy="42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95470" y="2949262"/>
            <a:ext cx="695460" cy="64394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6102439" y="5136524"/>
            <a:ext cx="695460" cy="8392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/>
              <a:t>Chicken meat consumption trend</a:t>
            </a:r>
            <a:br>
              <a:rPr lang="en-US" altLang="en-US" sz="4400" b="1" dirty="0"/>
            </a:br>
            <a:endParaRPr lang="id-ID" sz="4400" dirty="0"/>
          </a:p>
        </p:txBody>
      </p:sp>
      <p:pic>
        <p:nvPicPr>
          <p:cNvPr id="4" name="Picture 2" descr="http://www.thepigsite.com/articles/contents/13-08USDAA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284335"/>
            <a:ext cx="5467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jacarandafm.com/media/photologue/photos/cache/KidEatingChickenLeg_post_detail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92397"/>
            <a:ext cx="346233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Logistics?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88" y="159121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Logistics is a process which </a:t>
            </a:r>
            <a:r>
              <a:rPr lang="en-US" b="1" dirty="0"/>
              <a:t>interfaces and interacts </a:t>
            </a:r>
            <a:r>
              <a:rPr lang="en-US" dirty="0"/>
              <a:t>with the entire company and with external companies, vendors, customers, carriers and more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Logistics </a:t>
            </a:r>
            <a:r>
              <a:rPr lang="en-US" dirty="0"/>
              <a:t>is responsible for the </a:t>
            </a:r>
            <a:r>
              <a:rPr lang="en-US" b="1" dirty="0"/>
              <a:t>movement of products </a:t>
            </a:r>
            <a:r>
              <a:rPr lang="en-US" dirty="0"/>
              <a:t>from your vendors right through to the delivery at your customer's door, including moves through manufacturing facilities, warehouses, third-parties, such as </a:t>
            </a:r>
            <a:r>
              <a:rPr lang="en-US" dirty="0" err="1"/>
              <a:t>repackagers</a:t>
            </a:r>
            <a:r>
              <a:rPr lang="en-US" dirty="0"/>
              <a:t> or distributors. 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not shipping and receiving, nor is it traffic or warehousing. It is </a:t>
            </a:r>
            <a:r>
              <a:rPr lang="en-US" b="1" dirty="0"/>
              <a:t>more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3268" y="6416181"/>
            <a:ext cx="3770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Source: http</a:t>
            </a:r>
            <a:r>
              <a:rPr lang="id-ID" sz="1600" dirty="0"/>
              <a:t>://www.ltdmgmt.com/five.php</a:t>
            </a:r>
          </a:p>
        </p:txBody>
      </p:sp>
      <p:pic>
        <p:nvPicPr>
          <p:cNvPr id="6146" name="Picture 2" descr="Hasil gambar untuk logi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114799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5 main issues in Logistics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Movement of </a:t>
            </a:r>
            <a:r>
              <a:rPr lang="id-ID" sz="2400" dirty="0" smtClean="0"/>
              <a:t>product</a:t>
            </a:r>
            <a:endParaRPr lang="id-ID" sz="2400" dirty="0"/>
          </a:p>
          <a:p>
            <a:r>
              <a:rPr lang="id-ID" sz="2400" dirty="0"/>
              <a:t>Movement of </a:t>
            </a:r>
            <a:r>
              <a:rPr lang="id-ID" sz="2400" dirty="0" smtClean="0"/>
              <a:t>information</a:t>
            </a:r>
          </a:p>
          <a:p>
            <a:r>
              <a:rPr lang="id-ID" sz="2400" dirty="0" smtClean="0"/>
              <a:t>Time/service</a:t>
            </a:r>
          </a:p>
          <a:p>
            <a:r>
              <a:rPr lang="id-ID" sz="2400" dirty="0" smtClean="0"/>
              <a:t>Cost</a:t>
            </a:r>
          </a:p>
          <a:p>
            <a:r>
              <a:rPr lang="id-ID" sz="2400" dirty="0" smtClean="0"/>
              <a:t>Integration </a:t>
            </a:r>
            <a:endParaRPr lang="id-ID" sz="2400" dirty="0"/>
          </a:p>
        </p:txBody>
      </p:sp>
      <p:pic>
        <p:nvPicPr>
          <p:cNvPr id="5122" name="Picture 2" descr="Hasil gambar untuk logi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80" y="3448451"/>
            <a:ext cx="5108620" cy="34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Logistics Goals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</a:t>
            </a:r>
            <a:r>
              <a:rPr lang="en-US" sz="2400" dirty="0"/>
              <a:t>meet specified customer </a:t>
            </a:r>
            <a:r>
              <a:rPr lang="en-US" sz="2400" dirty="0" smtClean="0"/>
              <a:t>service</a:t>
            </a:r>
            <a:r>
              <a:rPr lang="id-ID" sz="2400" dirty="0" smtClean="0"/>
              <a:t> </a:t>
            </a:r>
            <a:r>
              <a:rPr lang="en-US" sz="2400" dirty="0" smtClean="0"/>
              <a:t>levels </a:t>
            </a:r>
            <a:r>
              <a:rPr lang="en-US" sz="2400" dirty="0"/>
              <a:t>at the least total cost</a:t>
            </a:r>
          </a:p>
          <a:p>
            <a:r>
              <a:rPr lang="id-ID" sz="2400" dirty="0"/>
              <a:t>O</a:t>
            </a:r>
            <a:r>
              <a:rPr lang="id-ID" sz="2400" dirty="0" smtClean="0"/>
              <a:t>utcomes</a:t>
            </a:r>
            <a:r>
              <a:rPr lang="id-ID" sz="2400" dirty="0"/>
              <a:t>:</a:t>
            </a:r>
          </a:p>
          <a:p>
            <a:pPr lvl="1"/>
            <a:r>
              <a:rPr lang="id-ID" sz="2400" dirty="0" smtClean="0"/>
              <a:t>the </a:t>
            </a:r>
            <a:r>
              <a:rPr lang="id-ID" sz="2400" dirty="0"/>
              <a:t>right product</a:t>
            </a:r>
          </a:p>
          <a:p>
            <a:pPr lvl="1"/>
            <a:r>
              <a:rPr lang="id-ID" sz="2400" dirty="0" smtClean="0"/>
              <a:t>in </a:t>
            </a:r>
            <a:r>
              <a:rPr lang="id-ID" sz="2400" dirty="0"/>
              <a:t>the right quantity</a:t>
            </a:r>
          </a:p>
          <a:p>
            <a:pPr lvl="1"/>
            <a:r>
              <a:rPr lang="id-ID" sz="2400" dirty="0" smtClean="0"/>
              <a:t>in </a:t>
            </a:r>
            <a:r>
              <a:rPr lang="id-ID" sz="2400" dirty="0"/>
              <a:t>the right condition</a:t>
            </a:r>
          </a:p>
          <a:p>
            <a:pPr lvl="1"/>
            <a:r>
              <a:rPr lang="id-ID" sz="2400" dirty="0" smtClean="0"/>
              <a:t>to </a:t>
            </a:r>
            <a:r>
              <a:rPr lang="id-ID" sz="2400" dirty="0"/>
              <a:t>the right place</a:t>
            </a:r>
          </a:p>
          <a:p>
            <a:pPr lvl="1"/>
            <a:r>
              <a:rPr lang="id-ID" sz="2400" dirty="0" smtClean="0"/>
              <a:t>at </a:t>
            </a:r>
            <a:r>
              <a:rPr lang="id-ID" sz="2400" dirty="0"/>
              <a:t>the right time</a:t>
            </a:r>
          </a:p>
          <a:p>
            <a:pPr lvl="1"/>
            <a:r>
              <a:rPr lang="id-ID" sz="2400" dirty="0" smtClean="0"/>
              <a:t>the </a:t>
            </a:r>
            <a:r>
              <a:rPr lang="id-ID" sz="2400" dirty="0"/>
              <a:t>right customer</a:t>
            </a:r>
          </a:p>
          <a:p>
            <a:pPr lvl="1"/>
            <a:r>
              <a:rPr lang="id-ID" sz="2400" dirty="0" smtClean="0"/>
              <a:t>at </a:t>
            </a:r>
            <a:r>
              <a:rPr lang="id-ID" sz="2400" dirty="0"/>
              <a:t>the right cost</a:t>
            </a:r>
            <a:endParaRPr lang="id-ID" sz="2400" dirty="0"/>
          </a:p>
        </p:txBody>
      </p:sp>
      <p:pic>
        <p:nvPicPr>
          <p:cNvPr id="1331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41" y="2564405"/>
            <a:ext cx="4942338" cy="31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908</Words>
  <Application>Microsoft Office PowerPoint</Application>
  <PresentationFormat>On-screen Show (4:3)</PresentationFormat>
  <Paragraphs>257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PGothic</vt:lpstr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Paintbrush Picture</vt:lpstr>
      <vt:lpstr>Building Human Resources Competency in Logistics Poultry Industry</vt:lpstr>
      <vt:lpstr>PowerPoint Presentation</vt:lpstr>
      <vt:lpstr>Facts &amp; Figures</vt:lpstr>
      <vt:lpstr>Facts &amp; Figures</vt:lpstr>
      <vt:lpstr>Facts &amp; Figures</vt:lpstr>
      <vt:lpstr>Chicken meat consumption trend </vt:lpstr>
      <vt:lpstr>Logistics?</vt:lpstr>
      <vt:lpstr>5 main issues in Logistics</vt:lpstr>
      <vt:lpstr>Logistics Goals</vt:lpstr>
      <vt:lpstr>Key Logistics Activities in Poultry Industry</vt:lpstr>
      <vt:lpstr>Logistics KPIs</vt:lpstr>
      <vt:lpstr>Logistics Components </vt:lpstr>
      <vt:lpstr>Logistics Cost </vt:lpstr>
      <vt:lpstr>PowerPoint Presentation</vt:lpstr>
      <vt:lpstr>Poultry Logistics requirements</vt:lpstr>
      <vt:lpstr>PowerPoint Presentation</vt:lpstr>
      <vt:lpstr>Job Titles involved in logistics delivery process</vt:lpstr>
      <vt:lpstr>Competencies in Poultry Logistics </vt:lpstr>
      <vt:lpstr>Competencies Mapping</vt:lpstr>
      <vt:lpstr>PowerPoint Presentation</vt:lpstr>
      <vt:lpstr>Logistics Roles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Human Resources Competency Model in Poultry Industry</dc:title>
  <dc:creator>Yunus Triyonggo</dc:creator>
  <cp:lastModifiedBy>Yunus Triyonggo</cp:lastModifiedBy>
  <cp:revision>33</cp:revision>
  <dcterms:created xsi:type="dcterms:W3CDTF">2015-05-03T05:40:11Z</dcterms:created>
  <dcterms:modified xsi:type="dcterms:W3CDTF">2018-04-12T16:35:30Z</dcterms:modified>
</cp:coreProperties>
</file>