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64" r:id="rId4"/>
    <p:sldId id="265" r:id="rId5"/>
    <p:sldId id="266" r:id="rId6"/>
    <p:sldId id="267" r:id="rId7"/>
    <p:sldId id="276" r:id="rId8"/>
    <p:sldId id="277" r:id="rId9"/>
    <p:sldId id="278" r:id="rId10"/>
    <p:sldId id="279" r:id="rId11"/>
    <p:sldId id="28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B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3AB90-31B5-4701-85CA-C6CB60A87A7E}" type="datetimeFigureOut">
              <a:rPr lang="en-GB" smtClean="0"/>
              <a:t>25-08-2018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65D31-27C3-49AB-AC2B-7C36EA0E5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486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391CA-A0F4-421B-8750-83A49FFD93CA}" type="datetimeFigureOut">
              <a:rPr lang="en-GB" smtClean="0"/>
              <a:t>25-08-2018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82A92-2FC4-4A57-9C25-4B4123359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123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1E1B5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32E6-A075-4A4A-9255-3F93F6038F32}" type="datetimeFigureOut">
              <a:rPr lang="en-GB" smtClean="0"/>
              <a:t>25-08-2018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6FEE-37F5-4145-9862-3E8944D223B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3901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32E6-A075-4A4A-9255-3F93F6038F32}" type="datetimeFigureOut">
              <a:rPr lang="en-GB" smtClean="0"/>
              <a:t>25-08-2018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6FEE-37F5-4145-9862-3E8944D22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91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7092280" y="274638"/>
            <a:ext cx="1800200" cy="5962674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5616" y="274638"/>
            <a:ext cx="5832648" cy="596267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32E6-A075-4A4A-9255-3F93F6038F32}" type="datetimeFigureOut">
              <a:rPr lang="en-GB" smtClean="0"/>
              <a:t>25-08-2018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6FEE-37F5-4145-9862-3E8944D22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80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32E6-A075-4A4A-9255-3F93F6038F32}" type="datetimeFigureOut">
              <a:rPr lang="en-GB" smtClean="0"/>
              <a:t>25-08-2018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6FEE-37F5-4145-9862-3E8944D22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51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rgbClr val="1E1B5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32E6-A075-4A4A-9255-3F93F6038F32}" type="datetimeFigureOut">
              <a:rPr lang="en-GB" smtClean="0"/>
              <a:t>25-08-2018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6FEE-37F5-4145-9862-3E8944D22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53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6371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6371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32E6-A075-4A4A-9255-3F93F6038F32}" type="datetimeFigureOut">
              <a:rPr lang="en-GB" smtClean="0"/>
              <a:t>25-08-2018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6FEE-37F5-4145-9862-3E8944D22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918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E1B5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535113"/>
            <a:ext cx="43178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2174874"/>
            <a:ext cx="4317876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3194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319463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32E6-A075-4A4A-9255-3F93F6038F32}" type="datetimeFigureOut">
              <a:rPr lang="en-GB" smtClean="0"/>
              <a:t>25-08-2018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6FEE-37F5-4145-9862-3E8944D22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10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32E6-A075-4A4A-9255-3F93F6038F32}" type="datetimeFigureOut">
              <a:rPr lang="en-GB" smtClean="0"/>
              <a:t>25-08-2018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6FEE-37F5-4145-9862-3E8944D22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092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32E6-A075-4A4A-9255-3F93F6038F32}" type="datetimeFigureOut">
              <a:rPr lang="en-GB" smtClean="0"/>
              <a:t>25-08-2018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6FEE-37F5-4145-9862-3E8944D22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557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3050"/>
            <a:ext cx="2349897" cy="12117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89438" cy="596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512" y="1556792"/>
            <a:ext cx="3286001" cy="468052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32E6-A075-4A4A-9255-3F93F6038F32}" type="datetimeFigureOut">
              <a:rPr lang="en-GB" smtClean="0"/>
              <a:t>25-08-2018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6FEE-37F5-4145-9862-3E8944D22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124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6997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32E6-A075-4A4A-9255-3F93F6038F32}" type="datetimeFigureOut">
              <a:rPr lang="en-GB" smtClean="0"/>
              <a:t>25-08-2018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6FEE-37F5-4145-9862-3E8944D22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54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848872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600200"/>
            <a:ext cx="8784976" cy="4637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85832E6-A075-4A4A-9255-3F93F6038F32}" type="datetimeFigureOut">
              <a:rPr lang="en-GB" smtClean="0"/>
              <a:pPr/>
              <a:t>25-08-2018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5776" y="6453336"/>
            <a:ext cx="3960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4248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9456FEE-37F5-4145-9862-3E8944D223B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49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Char char="–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nl/url?sa=i&amp;rct=j&amp;q=&amp;esrc=s&amp;source=images&amp;cd=&amp;cad=rja&amp;uact=8&amp;ved=0ahUKEwjRv9DrhdDQAhUJ6xQKHQlbD54QjRwIBw&amp;url=https://www.bsr.org/collaboration/groups/maritime-anti-corruption-network&amp;bvm=bv.139782543,d.ZGg&amp;psig=AFQjCNGywC5xnowMr7CA4C2nxWK_EWwHCw&amp;ust=1480580369884831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www.google.nl/url?sa=i&amp;rct=j&amp;q=&amp;esrc=s&amp;source=images&amp;cd=&amp;cad=rja&amp;uact=8&amp;ved=0ahUKEwjRv9DrhdDQAhUJ6xQKHQlbD54QjRwIBw&amp;url=https://www.bsr.org/collaboration/groups/maritime-anti-corruption-network&amp;bvm=bv.139782543,d.ZGg&amp;psig=AFQjCNGywC5xnowMr7CA4C2nxWK_EWwHCw&amp;ust=1480580369884831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ww.google.nl/url?sa=i&amp;rct=j&amp;q=&amp;esrc=s&amp;source=images&amp;cd=&amp;cad=rja&amp;uact=8&amp;ved=0ahUKEwjRv9DrhdDQAhUJ6xQKHQlbD54QjRwIBw&amp;url=https://www.bsr.org/collaboration/groups/maritime-anti-corruption-network&amp;bvm=bv.139782543,d.ZGg&amp;psig=AFQjCNGywC5xnowMr7CA4C2nxWK_EWwHCw&amp;ust=1480580369884831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hyperlink" Target="https://www.google.nl/url?sa=i&amp;rct=j&amp;q=&amp;esrc=s&amp;source=images&amp;cd=&amp;cad=rja&amp;uact=8&amp;ved=0ahUKEwjRv9DrhdDQAhUJ6xQKHQlbD54QjRwIBw&amp;url=https://www.bsr.org/collaboration/groups/maritime-anti-corruption-network&amp;bvm=bv.139782543,d.ZGg&amp;psig=AFQjCNGywC5xnowMr7CA4C2nxWK_EWwHCw&amp;ust=1480580369884831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www.google.nl/url?sa=i&amp;rct=j&amp;q=&amp;esrc=s&amp;source=images&amp;cd=&amp;cad=rja&amp;uact=8&amp;ved=0ahUKEwjRv9DrhdDQAhUJ6xQKHQlbD54QjRwIBw&amp;url=https://www.bsr.org/collaboration/groups/maritime-anti-corruption-network&amp;bvm=bv.139782543,d.ZGg&amp;psig=AFQjCNGywC5xnowMr7CA4C2nxWK_EWwHCw&amp;ust=1480580369884831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www.google.nl/url?sa=i&amp;rct=j&amp;q=&amp;esrc=s&amp;source=images&amp;cd=&amp;cad=rja&amp;uact=8&amp;ved=0ahUKEwjRv9DrhdDQAhUJ6xQKHQlbD54QjRwIBw&amp;url=https://www.bsr.org/collaboration/groups/maritime-anti-corruption-network&amp;bvm=bv.139782543,d.ZGg&amp;psig=AFQjCNGywC5xnowMr7CA4C2nxWK_EWwHCw&amp;ust=1480580369884831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8.jpeg"/><Relationship Id="rId7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nl/url?sa=i&amp;rct=j&amp;q=&amp;esrc=s&amp;source=images&amp;cd=&amp;cad=rja&amp;uact=8&amp;ved=0ahUKEwjRv9DrhdDQAhUJ6xQKHQlbD54QjRwIBw&amp;url=https://www.bsr.org/collaboration/groups/maritime-anti-corruption-network&amp;bvm=bv.139782543,d.ZGg&amp;psig=AFQjCNGywC5xnowMr7CA4C2nxWK_EWwHCw&amp;ust=1480580369884831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nl/url?sa=i&amp;rct=j&amp;q=&amp;esrc=s&amp;source=images&amp;cd=&amp;cad=rja&amp;uact=8&amp;ved=0ahUKEwjRv9DrhdDQAhUJ6xQKHQlbD54QjRwIBw&amp;url=https://www.bsr.org/collaboration/groups/maritime-anti-corruption-network&amp;bvm=bv.139782543,d.ZGg&amp;psig=AFQjCNGywC5xnowMr7CA4C2nxWK_EWwHCw&amp;ust=1480580369884831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0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rct=j&amp;q=&amp;esrc=s&amp;source=images&amp;cd=&amp;cad=rja&amp;uact=8&amp;ved=2ahUKEwje-J_8zYLdAhXGKlAKHS93AIgQjRx6BAgBEAU&amp;url=http://www.oie.int/en/for-the-media/press-releases/detail/article/save-the-date-agriculture-in-a-post-kyoto-terrain/&amp;psig=AOvVaw2BH_nyXVH34N4IOnUdf0MV&amp;ust=1535094144030994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3.png"/><Relationship Id="rId4" Type="http://schemas.openxmlformats.org/officeDocument/2006/relationships/hyperlink" Target="https://www.google.nl/url?sa=i&amp;rct=j&amp;q=&amp;esrc=s&amp;source=images&amp;cd=&amp;cad=rja&amp;uact=8&amp;ved=0ahUKEwjRv9DrhdDQAhUJ6xQKHQlbD54QjRwIBw&amp;url=https://www.bsr.org/collaboration/groups/maritime-anti-corruption-network&amp;bvm=bv.139782543,d.ZGg&amp;psig=AFQjCNGywC5xnowMr7CA4C2nxWK_EWwHCw&amp;ust=1480580369884831" TargetMode="External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www.google.nl/url?sa=i&amp;rct=j&amp;q=&amp;esrc=s&amp;source=images&amp;cd=&amp;cad=rja&amp;uact=8&amp;ved=0ahUKEwjRv9DrhdDQAhUJ6xQKHQlbD54QjRwIBw&amp;url=https://www.bsr.org/collaboration/groups/maritime-anti-corruption-network&amp;bvm=bv.139782543,d.ZGg&amp;psig=AFQjCNGywC5xnowMr7CA4C2nxWK_EWwHCw&amp;ust=1480580369884831" TargetMode="External"/><Relationship Id="rId10" Type="http://schemas.openxmlformats.org/officeDocument/2006/relationships/image" Target="../media/image24.jpeg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6.emf"/><Relationship Id="rId5" Type="http://schemas.openxmlformats.org/officeDocument/2006/relationships/hyperlink" Target="https://www.google.nl/url?sa=i&amp;rct=j&amp;q=&amp;esrc=s&amp;source=images&amp;cd=&amp;cad=rja&amp;uact=8&amp;ved=0ahUKEwjRv9DrhdDQAhUJ6xQKHQlbD54QjRwIBw&amp;url=https://www.bsr.org/collaboration/groups/maritime-anti-corruption-network&amp;bvm=bv.139782543,d.ZGg&amp;psig=AFQjCNGywC5xnowMr7CA4C2nxWK_EWwHCw&amp;ust=1480580369884831" TargetMode="External"/><Relationship Id="rId10" Type="http://schemas.openxmlformats.org/officeDocument/2006/relationships/image" Target="../media/image25.emf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U:\LE\OPER\Photos\2011 Galloway Express\Galloway - Nghi Son - May 2015\IMG_15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140968"/>
            <a:ext cx="9180512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58775"/>
            <a:ext cx="9143999" cy="1470025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LIVESTOCK EXPRESS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347" y="303855"/>
            <a:ext cx="770171" cy="1180929"/>
          </a:xfrm>
          <a:prstGeom prst="rect">
            <a:avLst/>
          </a:prstGeom>
        </p:spPr>
      </p:pic>
      <p:pic>
        <p:nvPicPr>
          <p:cNvPr id="6" name="Picture 2" descr="https://homeport.vroon.nl/Organisation/OfficeOrganisation/Vroon%20group%20Logos/Livestock%20Express%20Logo%20Full%20Colou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8" y="332657"/>
            <a:ext cx="1091116" cy="84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homeport.vroon.nl/Organisation/OfficeOrganisation/Vroon%20group%20Logos/Leaders%20in%20Safety%20Logo%20Full%20Colou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050" y="6292935"/>
            <a:ext cx="504056" cy="54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acn logo 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406" y="6316613"/>
            <a:ext cx="784779" cy="49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7469"/>
          <a:stretch/>
        </p:blipFill>
        <p:spPr bwMode="auto">
          <a:xfrm>
            <a:off x="1" y="6670848"/>
            <a:ext cx="1835695" cy="14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6508" y="1556792"/>
            <a:ext cx="9143999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ANIMAL WELFARE: THE ROLE OF SHIP OWNERS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36512" y="2420888"/>
            <a:ext cx="9143999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AUGUST 29</a:t>
            </a:r>
            <a:r>
              <a:rPr lang="en-GB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INDONESIA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56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093296"/>
          </a:xfrm>
          <a:prstGeom prst="rect">
            <a:avLst/>
          </a:prstGeom>
        </p:spPr>
      </p:pic>
      <p:pic>
        <p:nvPicPr>
          <p:cNvPr id="1026" name="Picture 2" descr="https://homeport.vroon.nl/Organisation/OfficeOrganisation/Vroon%20group%20Logos/Leaders%20in%20Safety%20Logo%20Full%20Colou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050" y="6292935"/>
            <a:ext cx="504056" cy="54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acn logo 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406" y="6316613"/>
            <a:ext cx="784779" cy="49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7469"/>
          <a:stretch/>
        </p:blipFill>
        <p:spPr bwMode="auto">
          <a:xfrm>
            <a:off x="1" y="6670848"/>
            <a:ext cx="1835695" cy="14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475"/>
            <a:ext cx="9143999" cy="6086822"/>
          </a:xfrm>
          <a:prstGeom prst="rect">
            <a:avLst/>
          </a:prstGeom>
          <a:solidFill>
            <a:schemeClr val="bg1">
              <a:lumMod val="8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4" descr="https://homeport.vroon.nl/Organisation/OfficeOrganisation/Vroon%20group%20Logos/Vroon%20Logo%20wcn%20Full%20Colou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32657"/>
            <a:ext cx="792088" cy="121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-32766" y="1470263"/>
            <a:ext cx="909687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Vessel routing – SPOS Weather Monitoring</a:t>
            </a:r>
          </a:p>
          <a:p>
            <a:endParaRPr lang="en-GB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Daily activities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Regular watering &amp; feeding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Cleaning troughs &amp; water bowls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Washing (long-haul voyages)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Daily stockman meeting &amp; report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24/7 Cattle and hold condition monitoring: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Leg problems, weakness, illness, heat stress, respiration, appetite, discharges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Adjust pen stocking densities, utilize hospital pens, notify stockman/vet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Checks on water pressure, overflowing bowls, ventilation (automatic alarms), lighting, bilge level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Measurement temperatures (dry/wet/humidity)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s://homeport.vroon.nl/Organisation/OfficeOrganisation/Vroon%20group%20Logos/Livestock%20Express%20Logo%20Full%20Colour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8" y="332657"/>
            <a:ext cx="1091116" cy="84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-251519" y="332657"/>
            <a:ext cx="9143999" cy="1080120"/>
          </a:xfrm>
        </p:spPr>
        <p:txBody>
          <a:bodyPr>
            <a:normAutofit/>
          </a:bodyPr>
          <a:lstStyle/>
          <a:p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During the voyage</a:t>
            </a:r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53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e\Pictures\Vroon%20Flag-8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587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homeport.vroon.nl/Organisation/OfficeOrganisation/Vroon%20group%20Logos/Leaders%20in%20Safety%20Logo%20Full%20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050" y="6292935"/>
            <a:ext cx="504056" cy="54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acn logo 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406" y="6316613"/>
            <a:ext cx="784779" cy="49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7469"/>
          <a:stretch/>
        </p:blipFill>
        <p:spPr bwMode="auto">
          <a:xfrm>
            <a:off x="1" y="6670848"/>
            <a:ext cx="1835695" cy="14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 descr="https://homeport.vroon.nl/Organisation/OfficeOrganisation/Vroon%20group%20Logos/Vroon%20Logo%20wcn%20Full%20Colou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32657"/>
            <a:ext cx="792088" cy="121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homeport.vroon.nl/Organisation/OfficeOrganisation/Vroon%20group%20Logos/Livestock%20Express%20Logo%20Full%20Colou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8" y="332657"/>
            <a:ext cx="1091116" cy="84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60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375" y="1546646"/>
            <a:ext cx="3613089" cy="454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homeport.vroon.nl/Organisation/OfficeOrganisation/Vroon%20group%20Logos/Livestock%20Express%20Logo%20Full%20Colou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8" y="332657"/>
            <a:ext cx="1091116" cy="84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homeport.vroon.nl/Organisation/OfficeOrganisation/Vroon%20group%20Logos/Leaders%20in%20Safety%20Logo%20Full%20Colou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050" y="6292935"/>
            <a:ext cx="504056" cy="54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acn logo 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406" y="6316613"/>
            <a:ext cx="784779" cy="49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7469"/>
          <a:stretch/>
        </p:blipFill>
        <p:spPr bwMode="auto">
          <a:xfrm>
            <a:off x="1" y="6670848"/>
            <a:ext cx="1835695" cy="14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79512" y="1556792"/>
            <a:ext cx="4608512" cy="4536504"/>
          </a:xfrm>
          <a:prstGeom prst="roundRect">
            <a:avLst/>
          </a:prstGeom>
          <a:solidFill>
            <a:schemeClr val="lt1"/>
          </a:solidFill>
          <a:ln w="12700">
            <a:solidFill>
              <a:srgbClr val="1E1B58">
                <a:alpha val="51000"/>
              </a:srgb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347" y="303855"/>
            <a:ext cx="770171" cy="11809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6717" y="2535287"/>
            <a:ext cx="587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160</a:t>
            </a:r>
          </a:p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ships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3548" y="2535287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4,500 </a:t>
            </a:r>
          </a:p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professionals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969" y="2060848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344415" y="2535287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Privately </a:t>
            </a:r>
          </a:p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held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1079" y="4006805"/>
            <a:ext cx="103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126 years</a:t>
            </a:r>
          </a:p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business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54772" y="4006805"/>
            <a:ext cx="1071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Proven </a:t>
            </a:r>
          </a:p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track record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84461" y="4006805"/>
            <a:ext cx="1000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Active in </a:t>
            </a:r>
          </a:p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shipping </a:t>
            </a:r>
          </a:p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segments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1" descr="image00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79" y="1964481"/>
            <a:ext cx="574254" cy="57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" descr="image00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12"/>
          <a:stretch/>
        </p:blipFill>
        <p:spPr bwMode="auto">
          <a:xfrm>
            <a:off x="1915303" y="1964481"/>
            <a:ext cx="701429" cy="55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" descr="image00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19" y="3417878"/>
            <a:ext cx="588927" cy="58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" descr="image00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72" y="3417878"/>
            <a:ext cx="597128" cy="59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" descr="image00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440" y="3383960"/>
            <a:ext cx="585113" cy="58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itle 1"/>
          <p:cNvSpPr>
            <a:spLocks noGrp="1"/>
          </p:cNvSpPr>
          <p:nvPr>
            <p:ph type="ctrTitle"/>
          </p:nvPr>
        </p:nvSpPr>
        <p:spPr>
          <a:xfrm>
            <a:off x="1" y="188641"/>
            <a:ext cx="9143999" cy="1080120"/>
          </a:xfrm>
        </p:spPr>
        <p:txBody>
          <a:bodyPr>
            <a:normAutofit/>
          </a:bodyPr>
          <a:lstStyle/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COMPANY PROFILE</a:t>
            </a:r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179513" y="4632227"/>
            <a:ext cx="460851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 US TO DELIVER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66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U:\LE\Overall\Pictures\History\David_Agios GeorgiosM\dav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4400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homeport.vroon.nl/Organisation/OfficeOrganisation/Vroon%20group%20Logos/Livestock%20Express%20Logo%20Full%20Colou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8" y="332657"/>
            <a:ext cx="1091116" cy="84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homeport.vroon.nl/Organisation/OfficeOrganisation/Vroon%20group%20Logos/Leaders%20in%20Safety%20Logo%20Full%20Colou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050" y="6292935"/>
            <a:ext cx="504056" cy="54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acn logo 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406" y="6316613"/>
            <a:ext cx="784779" cy="49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7469"/>
          <a:stretch/>
        </p:blipFill>
        <p:spPr bwMode="auto">
          <a:xfrm>
            <a:off x="1" y="6670848"/>
            <a:ext cx="1835695" cy="14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60032" y="-27384"/>
            <a:ext cx="4283968" cy="6192688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4" descr="https://homeport.vroon.nl/Organisation/OfficeOrganisation/Vroon%20group%20Logos/Vroon%20Logo%20wcn%20Full%20Colou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32657"/>
            <a:ext cx="792088" cy="121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004048" y="1176453"/>
            <a:ext cx="410344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Over 50 years in the livestock business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Largest independent livestock carrier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Purpose built vessels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 New-build vessels delivered since 2013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 fleet of 14 livestock vessels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Vessels featuring the greatest animal welfare standards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Shipping abt. 500,000 cattle per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-1980728" y="214495"/>
            <a:ext cx="9143999" cy="1080120"/>
          </a:xfrm>
        </p:spPr>
        <p:txBody>
          <a:bodyPr>
            <a:normAutofit/>
          </a:bodyPr>
          <a:lstStyle/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HISTORY </a:t>
            </a:r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10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093296"/>
          </a:xfrm>
          <a:prstGeom prst="rect">
            <a:avLst/>
          </a:prstGeom>
        </p:spPr>
      </p:pic>
      <p:pic>
        <p:nvPicPr>
          <p:cNvPr id="1026" name="Picture 2" descr="https://homeport.vroon.nl/Organisation/OfficeOrganisation/Vroon%20group%20Logos/Leaders%20in%20Safety%20Logo%20Full%20Colou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050" y="6292935"/>
            <a:ext cx="504056" cy="54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acn logo 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406" y="6316613"/>
            <a:ext cx="784779" cy="49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7469"/>
          <a:stretch/>
        </p:blipFill>
        <p:spPr bwMode="auto">
          <a:xfrm>
            <a:off x="1" y="6670848"/>
            <a:ext cx="1835695" cy="14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475"/>
            <a:ext cx="9143999" cy="6086822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4" descr="https://homeport.vroon.nl/Organisation/OfficeOrganisation/Vroon%20group%20Logos/Vroon%20Logo%20wcn%20Full%20Colou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32657"/>
            <a:ext cx="792088" cy="121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-32766" y="1553691"/>
            <a:ext cx="917676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ELEMENTS IMPERATIVE FOR SAFE AND </a:t>
            </a:r>
            <a:r>
              <a:rPr lang="en-GB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HUMANE </a:t>
            </a:r>
            <a:r>
              <a:rPr lang="en-GB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 </a:t>
            </a:r>
          </a:p>
          <a:p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CATTLE PREPARATION (EXPORTERS RESPONSIBILITY)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DESIGN PHILOSOPHY (PURPOSE-BUILT FLEET):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Ventilation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Fresh water storage and supply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Fodder storage and feeding systems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Ship Movement &amp; Stability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Effluent removal system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Power redundancy</a:t>
            </a:r>
          </a:p>
          <a:p>
            <a:pPr lvl="1"/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ON-BOARD MANAGEMENT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Space allowance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Voyage routing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Crew experience </a:t>
            </a:r>
          </a:p>
        </p:txBody>
      </p:sp>
      <p:pic>
        <p:nvPicPr>
          <p:cNvPr id="6" name="Picture 2" descr="https://homeport.vroon.nl/Organisation/OfficeOrganisation/Vroon%20group%20Logos/Livestock%20Express%20Logo%20Full%20Colour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8" y="332657"/>
            <a:ext cx="1091116" cy="84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60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46"/>
          <a:stretch/>
        </p:blipFill>
        <p:spPr bwMode="auto">
          <a:xfrm>
            <a:off x="8293149" y="-27384"/>
            <a:ext cx="850851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0ED7440D-24B7-4E05-812E-EF9220DB2402" descr="0ED7440D-24B7-4E05-812E-EF9220DB24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5"/>
            <a:ext cx="8316416" cy="619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homeport.vroon.nl/Organisation/OfficeOrganisation/Vroon%20group%20Logos/Livestock%20Express%20Logo%20Full%20Colou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8" y="332657"/>
            <a:ext cx="1091116" cy="84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homeport.vroon.nl/Organisation/OfficeOrganisation/Vroon%20group%20Logos/Leaders%20in%20Safety%20Logo%20Full%20Colou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050" y="6292935"/>
            <a:ext cx="504056" cy="54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acn logo 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406" y="6316613"/>
            <a:ext cx="784779" cy="49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7469"/>
          <a:stretch/>
        </p:blipFill>
        <p:spPr bwMode="auto">
          <a:xfrm>
            <a:off x="1" y="6670848"/>
            <a:ext cx="1835695" cy="14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16016" y="-27384"/>
            <a:ext cx="4427984" cy="6192688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4" descr="https://homeport.vroon.nl/Organisation/OfficeOrganisation/Vroon%20group%20Logos/Vroon%20Logo%20wcn%20Full%20Colou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32657"/>
            <a:ext cx="792088" cy="121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716016" y="1700808"/>
            <a:ext cx="44279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Tank modelling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Wave-piercing bow design for improved sea-keeping and speed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Only livestock ships with COMFORT rating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Significant reduced noise-levels with increased number of air-changes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Air-flow modelling for optimal ventilation</a:t>
            </a:r>
          </a:p>
          <a:p>
            <a:endParaRPr lang="en-GB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PROVEN TRACK RECORD    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0.058% mortality rate versus 0.11% industry average (Australia) </a:t>
            </a:r>
          </a:p>
          <a:p>
            <a:endParaRPr lang="en-GB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1180406" y="214495"/>
            <a:ext cx="9143999" cy="1080120"/>
          </a:xfrm>
        </p:spPr>
        <p:txBody>
          <a:bodyPr>
            <a:normAutofit/>
          </a:bodyPr>
          <a:lstStyle/>
          <a:p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Design philosophy</a:t>
            </a:r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19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U:\LE\Overall\Pictures\2011 Galloway Express\Photoflight 201310\DSC_849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27" b="16017"/>
          <a:stretch/>
        </p:blipFill>
        <p:spPr bwMode="auto">
          <a:xfrm>
            <a:off x="0" y="-95250"/>
            <a:ext cx="9143999" cy="395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le\Pictures\Vroon\IMG_0101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5355583" cy="401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" y="3921436"/>
            <a:ext cx="9143999" cy="2395177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s://homeport.vroon.nl/Organisation/OfficeOrganisation/Vroon%20group%20Logos/Leaders%20in%20Safety%20Logo%20Full%20Colou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050" y="6292935"/>
            <a:ext cx="504056" cy="54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acn logo 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406" y="6316613"/>
            <a:ext cx="784779" cy="49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7469"/>
          <a:stretch/>
        </p:blipFill>
        <p:spPr bwMode="auto">
          <a:xfrm>
            <a:off x="1" y="6670848"/>
            <a:ext cx="1835695" cy="14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-36512" y="3921437"/>
            <a:ext cx="892009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IMPROVED SAFETY AND EFFICIENCY</a:t>
            </a:r>
          </a:p>
          <a:p>
            <a:endParaRPr lang="en-GB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Power-redundancy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Advanced Monitoring and alarm systems  for ventilation and water-system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Reverse Osmosis systems each producing 100 cub/day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CCTV in cargo holds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Longitudinal pen design</a:t>
            </a:r>
          </a:p>
        </p:txBody>
      </p:sp>
      <p:pic>
        <p:nvPicPr>
          <p:cNvPr id="1027" name="Picture 3" descr="C:\Users\le\Pictures\Vroon\IMG_089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4" y="-104889"/>
            <a:ext cx="5287915" cy="402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83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homeport.vroon.nl/Organisation/OfficeOrganisation/Vroon%20group%20Logos/Livestock%20Express%20Logo%20Full%20Colou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8" y="332657"/>
            <a:ext cx="1091116" cy="84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homeport.vroon.nl/Organisation/OfficeOrganisation/Vroon%20group%20Logos/Leaders%20in%20Safety%20Logo%20Full%20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050" y="6292935"/>
            <a:ext cx="504056" cy="54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acn logo 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406" y="6316613"/>
            <a:ext cx="784779" cy="49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7469"/>
          <a:stretch/>
        </p:blipFill>
        <p:spPr bwMode="auto">
          <a:xfrm>
            <a:off x="1" y="6670848"/>
            <a:ext cx="1835695" cy="14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 descr="https://homeport.vroon.nl/Organisation/OfficeOrganisation/Vroon%20group%20Logos/Vroon%20Logo%20wcn%20Full%20Colou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32657"/>
            <a:ext cx="792088" cy="121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27364" y="1964597"/>
            <a:ext cx="65328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OIE Guidelines Chapter 7.2 (Transport of Animals by Sea)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Crew training and experience – Livestock Handling Manual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-251519" y="332657"/>
            <a:ext cx="9143999" cy="1080120"/>
          </a:xfrm>
        </p:spPr>
        <p:txBody>
          <a:bodyPr>
            <a:normAutofit/>
          </a:bodyPr>
          <a:lstStyle/>
          <a:p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Principles for </a:t>
            </a:r>
            <a:b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on-board management</a:t>
            </a:r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Image result for oie world organisation for animal health"/>
          <p:cNvSpPr>
            <a:spLocks noChangeAspect="1" noChangeArrowheads="1"/>
          </p:cNvSpPr>
          <p:nvPr/>
        </p:nvSpPr>
        <p:spPr bwMode="auto">
          <a:xfrm>
            <a:off x="0" y="-136525"/>
            <a:ext cx="14382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4" descr="Image result for oie world organisation for animal health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70162"/>
            <a:ext cx="1964271" cy="104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73016"/>
            <a:ext cx="1970654" cy="252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39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093296"/>
          </a:xfrm>
          <a:prstGeom prst="rect">
            <a:avLst/>
          </a:prstGeom>
        </p:spPr>
      </p:pic>
      <p:pic>
        <p:nvPicPr>
          <p:cNvPr id="1026" name="Picture 2" descr="https://homeport.vroon.nl/Organisation/OfficeOrganisation/Vroon%20group%20Logos/Leaders%20in%20Safety%20Logo%20Full%20Colou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050" y="6292935"/>
            <a:ext cx="504056" cy="54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acn logo 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406" y="6316613"/>
            <a:ext cx="784779" cy="49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7469"/>
          <a:stretch/>
        </p:blipFill>
        <p:spPr bwMode="auto">
          <a:xfrm>
            <a:off x="1" y="6670848"/>
            <a:ext cx="1835695" cy="14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475"/>
            <a:ext cx="9143999" cy="6086822"/>
          </a:xfrm>
          <a:prstGeom prst="rect">
            <a:avLst/>
          </a:prstGeom>
          <a:solidFill>
            <a:schemeClr val="bg1">
              <a:lumMod val="8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4" descr="https://homeport.vroon.nl/Organisation/OfficeOrganisation/Vroon%20group%20Logos/Vroon%20Logo%20wcn%20Full%20Colou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32657"/>
            <a:ext cx="792088" cy="121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-32766" y="1470263"/>
            <a:ext cx="88924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Cargo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Hold Cleaning,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Disinfection &amp;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Fummigation</a:t>
            </a:r>
            <a:endParaRPr lang="en-GB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Testing of all livestock equipment </a:t>
            </a:r>
            <a:endParaRPr lang="en-GB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Pens, passage ways – possible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distractions</a:t>
            </a: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Spread of beddings</a:t>
            </a:r>
          </a:p>
        </p:txBody>
      </p:sp>
      <p:pic>
        <p:nvPicPr>
          <p:cNvPr id="6" name="Picture 2" descr="https://homeport.vroon.nl/Organisation/OfficeOrganisation/Vroon%20group%20Logos/Livestock%20Express%20Logo%20Full%20Colour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8" y="332657"/>
            <a:ext cx="1091116" cy="84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-251519" y="332657"/>
            <a:ext cx="9143999" cy="1080120"/>
          </a:xfrm>
        </p:spPr>
        <p:txBody>
          <a:bodyPr>
            <a:normAutofit/>
          </a:bodyPr>
          <a:lstStyle/>
          <a:p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Preloading preparations</a:t>
            </a:r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4492107" cy="283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21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093296"/>
          </a:xfrm>
          <a:prstGeom prst="rect">
            <a:avLst/>
          </a:prstGeom>
        </p:spPr>
      </p:pic>
      <p:pic>
        <p:nvPicPr>
          <p:cNvPr id="1026" name="Picture 2" descr="https://homeport.vroon.nl/Organisation/OfficeOrganisation/Vroon%20group%20Logos/Leaders%20in%20Safety%20Logo%20Full%20Colou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050" y="6292935"/>
            <a:ext cx="504056" cy="54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acn logo 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406" y="6316613"/>
            <a:ext cx="784779" cy="49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7469"/>
          <a:stretch/>
        </p:blipFill>
        <p:spPr bwMode="auto">
          <a:xfrm>
            <a:off x="1" y="6670848"/>
            <a:ext cx="1835695" cy="14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475"/>
            <a:ext cx="9143999" cy="6086822"/>
          </a:xfrm>
          <a:prstGeom prst="rect">
            <a:avLst/>
          </a:prstGeom>
          <a:solidFill>
            <a:schemeClr val="bg1">
              <a:lumMod val="8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4" descr="https://homeport.vroon.nl/Organisation/OfficeOrganisation/Vroon%20group%20Logos/Vroon%20Logo%20wcn%20Full%20Colou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32657"/>
            <a:ext cx="792088" cy="121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-32766" y="1470263"/>
            <a:ext cx="889247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sharp and pointed sticks and no use of electrical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Flight zone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en-GB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en-GB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They want to be worked quietly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The want to follow the other animals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They want to be respected, not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abused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s://homeport.vroon.nl/Organisation/OfficeOrganisation/Vroon%20group%20Logos/Livestock%20Express%20Logo%20Full%20Colour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8" y="332657"/>
            <a:ext cx="1091116" cy="84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-251519" y="332657"/>
            <a:ext cx="9143999" cy="1080120"/>
          </a:xfrm>
        </p:spPr>
        <p:txBody>
          <a:bodyPr>
            <a:normAutofit/>
          </a:bodyPr>
          <a:lstStyle/>
          <a:p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Loading</a:t>
            </a:r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44" y="2387878"/>
            <a:ext cx="340529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98544"/>
            <a:ext cx="3080976" cy="225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40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vestock Express_Powerpoint 4x3">
  <a:themeElements>
    <a:clrScheme name="Vroon PowerPoint">
      <a:dk1>
        <a:srgbClr val="1E1B58"/>
      </a:dk1>
      <a:lt1>
        <a:sysClr val="window" lastClr="FFFFFF"/>
      </a:lt1>
      <a:dk2>
        <a:srgbClr val="000000"/>
      </a:dk2>
      <a:lt2>
        <a:srgbClr val="EEECE1"/>
      </a:lt2>
      <a:accent1>
        <a:srgbClr val="1E1B58"/>
      </a:accent1>
      <a:accent2>
        <a:srgbClr val="0092D4"/>
      </a:accent2>
      <a:accent3>
        <a:srgbClr val="DD052B"/>
      </a:accent3>
      <a:accent4>
        <a:srgbClr val="8D9295"/>
      </a:accent4>
      <a:accent5>
        <a:srgbClr val="B4D250"/>
      </a:accent5>
      <a:accent6>
        <a:srgbClr val="FFFFFF"/>
      </a:accent6>
      <a:hlink>
        <a:srgbClr val="0000FF"/>
      </a:hlink>
      <a:folHlink>
        <a:srgbClr val="0092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roon PowerPoint">
      <a:dk1>
        <a:srgbClr val="1E1B58"/>
      </a:dk1>
      <a:lt1>
        <a:sysClr val="window" lastClr="FFFFFF"/>
      </a:lt1>
      <a:dk2>
        <a:srgbClr val="000000"/>
      </a:dk2>
      <a:lt2>
        <a:srgbClr val="EEECE1"/>
      </a:lt2>
      <a:accent1>
        <a:srgbClr val="1E1B58"/>
      </a:accent1>
      <a:accent2>
        <a:srgbClr val="0092D4"/>
      </a:accent2>
      <a:accent3>
        <a:srgbClr val="DD052B"/>
      </a:accent3>
      <a:accent4>
        <a:srgbClr val="8D9295"/>
      </a:accent4>
      <a:accent5>
        <a:srgbClr val="B4D250"/>
      </a:accent5>
      <a:accent6>
        <a:srgbClr val="FFFFFF"/>
      </a:accent6>
      <a:hlink>
        <a:srgbClr val="0000FF"/>
      </a:hlink>
      <a:folHlink>
        <a:srgbClr val="0092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Livestock Express_Powerpoint 4x3</Template>
  <TotalTime>1259</TotalTime>
  <Words>365</Words>
  <Application>Microsoft Office PowerPoint</Application>
  <PresentationFormat>On-screen Show (4:3)</PresentationFormat>
  <Paragraphs>121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Livestock Express_Powerpoint 4x3</vt:lpstr>
      <vt:lpstr>LIVESTOCK EXPRESS</vt:lpstr>
      <vt:lpstr> COMPANY PROFILE</vt:lpstr>
      <vt:lpstr> HISTORY </vt:lpstr>
      <vt:lpstr>PowerPoint Presentation</vt:lpstr>
      <vt:lpstr>Design philosophy</vt:lpstr>
      <vt:lpstr>PowerPoint Presentation</vt:lpstr>
      <vt:lpstr>Principles for  on-board management</vt:lpstr>
      <vt:lpstr>Preloading preparations</vt:lpstr>
      <vt:lpstr>Loading</vt:lpstr>
      <vt:lpstr>During the voyage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</dc:creator>
  <cp:lastModifiedBy>Lennart Ephraim</cp:lastModifiedBy>
  <cp:revision>70</cp:revision>
  <dcterms:created xsi:type="dcterms:W3CDTF">2016-11-21T06:10:11Z</dcterms:created>
  <dcterms:modified xsi:type="dcterms:W3CDTF">2018-08-25T13:13:00Z</dcterms:modified>
</cp:coreProperties>
</file>